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6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0" r:id="rId6"/>
    <p:sldId id="261" r:id="rId7"/>
    <p:sldId id="264" r:id="rId8"/>
    <p:sldId id="265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14E01D-68A2-4590-B15A-80E0A6027B80}" v="60" dt="2020-01-30T21:24:27.1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06" autoAdjust="0"/>
    <p:restoredTop sz="85783" autoAdjust="0"/>
  </p:normalViewPr>
  <p:slideViewPr>
    <p:cSldViewPr snapToGrid="0">
      <p:cViewPr varScale="1">
        <p:scale>
          <a:sx n="81" d="100"/>
          <a:sy n="81" d="100"/>
        </p:scale>
        <p:origin x="245" y="3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AB8B0-4BAC-4223-A233-57C401C48CF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E898F5-3FA4-42B1-A379-3D2785B7A9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922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E898F5-3FA4-42B1-A379-3D2785B7A9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52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F783B-62F5-49FA-83EE-C1BF434EAD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2EEA8C-9602-4892-B0F3-69E02AD93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51949-620B-4A7F-AA7A-1DFBD6592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C1822-2F74-4FC3-AFEC-FAC8C0DC8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DE33D-73AE-45D5-9FA1-11E4BCE58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C121CDE-B629-4C95-A119-A36F31831645}"/>
              </a:ext>
            </a:extLst>
          </p:cNvPr>
          <p:cNvGrpSpPr/>
          <p:nvPr userDrawn="1"/>
        </p:nvGrpSpPr>
        <p:grpSpPr>
          <a:xfrm>
            <a:off x="-462844" y="5823870"/>
            <a:ext cx="13236222" cy="1023547"/>
            <a:chOff x="-462844" y="5823870"/>
            <a:chExt cx="13236222" cy="102354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5A93D7D-5828-4FE6-A497-834A9E32E647}"/>
                </a:ext>
              </a:extLst>
            </p:cNvPr>
            <p:cNvSpPr/>
            <p:nvPr userDrawn="1"/>
          </p:nvSpPr>
          <p:spPr>
            <a:xfrm>
              <a:off x="-393570" y="5823870"/>
              <a:ext cx="13080740" cy="813075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9B9695C-AD75-4802-8FFD-E80B7D1384FB}"/>
                </a:ext>
              </a:extLst>
            </p:cNvPr>
            <p:cNvSpPr/>
            <p:nvPr userDrawn="1"/>
          </p:nvSpPr>
          <p:spPr>
            <a:xfrm>
              <a:off x="-462844" y="6034342"/>
              <a:ext cx="13236222" cy="8130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80004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5C36C-FE6B-4B3D-A24D-10C58BC9C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C74223-8A12-4397-9B8F-85659D96BB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E1B5A-DE65-4EBE-811E-1D58B9D3C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1DE3B-B482-4E9E-B95A-97D61D5B8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71365-4B06-4F8C-8576-B8AD9F3E5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53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EAEDFB-D6B0-4118-BEE1-47DD1E40A2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B7B56C-F8A5-4430-8F2C-7E1200B840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2BF06-13AC-4DA9-8372-19E4AF508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F6461-CB1D-48ED-8A27-C4E07B57E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6AC00-B981-4144-98C5-AA0A738DC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714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AE170-79CB-4E03-A458-1BB214EFF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2BA34-C7BE-45AC-BCFD-6AF8303F6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923D6-F30A-4B7B-98CE-C60E9D1FC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11B26-8611-4DF8-802A-22AEB764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8064B-7214-42D3-AB4B-E86115174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213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D9D79-CD0A-4DA3-A0DF-E35EA3A19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BAA29-B8DD-4B06-A2D1-B959452AA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D2583-2E80-4608-B6E4-42DA28860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D480D-5E10-463A-B019-D052372AE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4B189-C4F4-4D23-A1FB-4879845B2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652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AEB0-CE69-4C6C-BFF0-B09717925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9597B-ABF8-4190-866A-52C51B3790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AC4E5F-CD97-44D6-973D-6B85FD9848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B76D4-596A-4D81-BBC9-0F8FF80A2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7CAE75-9550-4B5D-B415-3409321E9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6C0D7-78E2-44C0-91F8-26138C14D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572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C9305-5F9A-4DAB-82A1-69187A499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3CBBBD-84F2-422A-B339-B44EA58F4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C4EB9-BAE5-4E50-9A7A-853E6395F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A1515B-EBE1-4F47-AD6E-56FDC92B53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44785C-5FEB-4890-8DE9-80B8C833B8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7FC91A-3760-460E-AB16-BB7AD55DF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A7B562-3C44-4B09-AE14-325B65979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2FC4CD-39A0-4E87-AC88-F42D25A4E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37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9022B-5269-4145-B94E-2E789EBFF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90805B-CB40-467C-AEF2-7C15D402F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EDA92F-6405-4DDF-937B-4E316D739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CEB7E-70B7-437E-8E8E-F3AC99C09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784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12FB44-A107-4F66-93AB-61743B8F7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5B9011-C628-4A75-A535-8140496DA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BC97C-1E8E-4232-8246-F1C6CE412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473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8C67A-613E-44EB-B04F-B2C0A76F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13C64-A267-4ADA-B7E4-A63A89EFA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B7782D-5C84-46AB-9A81-09FB5E26AE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272442-8B5C-45ED-B0A1-C1A285383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324C3F-0F61-4960-92E7-98F3E9061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018F1-2FC7-419A-930F-601F1BB5A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920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8A7A3-FC08-4074-8607-34D83D4B9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71004D-D000-45BF-A69C-E191BB6443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630FC-4609-46E0-8E63-AF8DC78A2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7EF0BF-79DD-4DC9-840F-C75942832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C9B96-481F-49D5-8BB0-3EFECABCB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43F47-1119-4790-98E9-AC7B348B7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34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6F6F18-F4AB-47F0-B3CB-BAF60F2F6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C7385-C0B2-48C8-9E66-AA7511A0D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D02C6-5D55-4EF4-B49C-33120AA867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E3908-8E08-4097-868F-A3FBE091407C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4DAAB-41CF-4C41-A11E-3433B97389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F6DDB9-CA8A-4164-95C6-B5EB807F0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85D86-9E32-446C-88D3-4E2673542691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13598EC-E651-46D3-80E2-5BAEEFB930F3}"/>
              </a:ext>
            </a:extLst>
          </p:cNvPr>
          <p:cNvGrpSpPr/>
          <p:nvPr userDrawn="1"/>
        </p:nvGrpSpPr>
        <p:grpSpPr>
          <a:xfrm>
            <a:off x="-462844" y="5823870"/>
            <a:ext cx="13236222" cy="1023547"/>
            <a:chOff x="-462844" y="5823870"/>
            <a:chExt cx="13236222" cy="102354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2324B8B-1426-4E8F-8095-F5EBE698FE7B}"/>
                </a:ext>
              </a:extLst>
            </p:cNvPr>
            <p:cNvSpPr/>
            <p:nvPr userDrawn="1"/>
          </p:nvSpPr>
          <p:spPr>
            <a:xfrm>
              <a:off x="-393570" y="5823870"/>
              <a:ext cx="13080740" cy="813075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D0397B4-8AC9-4B37-911A-A1D8156A5A54}"/>
                </a:ext>
              </a:extLst>
            </p:cNvPr>
            <p:cNvSpPr/>
            <p:nvPr userDrawn="1"/>
          </p:nvSpPr>
          <p:spPr>
            <a:xfrm>
              <a:off x="-462844" y="6034342"/>
              <a:ext cx="13236222" cy="81307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3BF800DD-E9EA-4A8E-84A8-17A1B59F62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016067" y="4864262"/>
            <a:ext cx="1944793" cy="8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336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6818F-517A-476A-AE3C-95DA63B27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9689" y="2108641"/>
            <a:ext cx="9144000" cy="800630"/>
          </a:xfrm>
        </p:spPr>
        <p:txBody>
          <a:bodyPr/>
          <a:lstStyle/>
          <a:p>
            <a:pPr algn="l"/>
            <a:r>
              <a:rPr lang="en-US" dirty="0"/>
              <a:t>READY FOR REDDIT?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A52894-6B4E-4673-9BDB-D193E316D7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9689" y="3948730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Presentation</a:t>
            </a:r>
            <a:r>
              <a:rPr lang="en-US" baseline="0" dirty="0"/>
              <a:t> to the </a:t>
            </a:r>
          </a:p>
          <a:p>
            <a:pPr algn="l"/>
            <a:r>
              <a:rPr lang="en-US" dirty="0"/>
              <a:t>Brand Management Team</a:t>
            </a:r>
            <a:endParaRPr lang="en-US" baseline="0" dirty="0"/>
          </a:p>
          <a:p>
            <a:pPr algn="l"/>
            <a:r>
              <a:rPr lang="en-US" baseline="0" dirty="0"/>
              <a:t>Pernod Ricard </a:t>
            </a:r>
            <a:r>
              <a:rPr lang="en-US" dirty="0"/>
              <a:t>Wine &amp; Champagne Portfolio</a:t>
            </a:r>
          </a:p>
        </p:txBody>
      </p:sp>
    </p:spTree>
    <p:extLst>
      <p:ext uri="{BB962C8B-B14F-4D97-AF65-F5344CB8AC3E}">
        <p14:creationId xmlns:p14="http://schemas.microsoft.com/office/powerpoint/2010/main" val="129357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5ABE1-0C78-4CE0-9159-C6209B78A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7E062-6FA6-473C-9FF3-87B30C89D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aseline="0" dirty="0"/>
              <a:t>Brand</a:t>
            </a:r>
            <a:r>
              <a:rPr lang="en-US" dirty="0"/>
              <a:t> Team request </a:t>
            </a:r>
          </a:p>
          <a:p>
            <a:r>
              <a:rPr lang="en-US" dirty="0"/>
              <a:t>Is there an opportunity?</a:t>
            </a:r>
          </a:p>
          <a:p>
            <a:r>
              <a:rPr lang="en-US" dirty="0"/>
              <a:t>Methodology </a:t>
            </a:r>
          </a:p>
          <a:p>
            <a:r>
              <a:rPr lang="en-US" dirty="0"/>
              <a:t>Analysis </a:t>
            </a:r>
          </a:p>
          <a:p>
            <a:r>
              <a:rPr lang="en-US" baseline="0" dirty="0"/>
              <a:t>Recommendations</a:t>
            </a:r>
            <a:r>
              <a:rPr lang="en-US" dirty="0"/>
              <a:t> and Next Steps</a:t>
            </a:r>
            <a:endParaRPr lang="en-US" baseline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00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260DC-71E0-4741-B10E-A61A51849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BRAND TEAM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8AA18-C254-4016-A2A3-D4E6A0A4A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511" y="1656910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Seeking new awareness opportunities </a:t>
            </a:r>
          </a:p>
          <a:p>
            <a:r>
              <a:rPr lang="en-US" sz="2400" dirty="0"/>
              <a:t>Specifically inquired about increasing exposure on reddit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Why?</a:t>
            </a:r>
          </a:p>
          <a:p>
            <a:pPr lvl="1"/>
            <a:r>
              <a:rPr lang="en-US" sz="2000" dirty="0"/>
              <a:t>Brand Team has experimented with r/wine</a:t>
            </a:r>
          </a:p>
          <a:p>
            <a:pPr lvl="1"/>
            <a:r>
              <a:rPr lang="en-US" sz="2000" dirty="0"/>
              <a:t>Keto is a larger user base: (r/wine = 106k and r/keto = 1.7m)</a:t>
            </a:r>
          </a:p>
          <a:p>
            <a:pPr lvl="1"/>
            <a:r>
              <a:rPr lang="en-US" sz="2000" dirty="0"/>
              <a:t>Perceived Lifestyle Fit – they are asking about wine online</a:t>
            </a:r>
          </a:p>
          <a:p>
            <a:endParaRPr lang="en-US" sz="2400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F1E4659-5B5E-4DC6-BC6D-AD3FB7F098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29" t="16657" r="43125" b="67283"/>
          <a:stretch/>
        </p:blipFill>
        <p:spPr>
          <a:xfrm>
            <a:off x="1236132" y="2811332"/>
            <a:ext cx="4222045" cy="102124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13EC3BA-41A6-48F8-B212-EBA703FE4F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91" t="17203" r="44980" b="66136"/>
          <a:stretch/>
        </p:blipFill>
        <p:spPr>
          <a:xfrm>
            <a:off x="6050843" y="2786402"/>
            <a:ext cx="4222045" cy="109502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624049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0595FD5-5192-49DF-8B9F-94F4ADF89A0F}"/>
              </a:ext>
            </a:extLst>
          </p:cNvPr>
          <p:cNvSpPr/>
          <p:nvPr/>
        </p:nvSpPr>
        <p:spPr>
          <a:xfrm>
            <a:off x="7320536" y="4250266"/>
            <a:ext cx="4724708" cy="152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5682FA-A4A3-4B28-8762-E9826E75C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126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IS THERE AN OPPORTUNITY?</a:t>
            </a:r>
          </a:p>
        </p:txBody>
      </p:sp>
      <p:pic>
        <p:nvPicPr>
          <p:cNvPr id="5" name="Content Placeholder 4" descr="A bottle of wine&#10;&#10;Description automatically generated">
            <a:extLst>
              <a:ext uri="{FF2B5EF4-FFF2-40B4-BE49-F238E27FC236}">
                <a16:creationId xmlns:a16="http://schemas.microsoft.com/office/drawing/2014/main" id="{E908C85E-2AEA-4201-9327-4A7A1AF08D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904" y="4182535"/>
            <a:ext cx="4989925" cy="1974382"/>
          </a:xfrm>
        </p:spPr>
      </p:pic>
      <p:pic>
        <p:nvPicPr>
          <p:cNvPr id="14" name="Picture 13" descr="Food on a table&#10;&#10;Description automatically generated">
            <a:extLst>
              <a:ext uri="{FF2B5EF4-FFF2-40B4-BE49-F238E27FC236}">
                <a16:creationId xmlns:a16="http://schemas.microsoft.com/office/drawing/2014/main" id="{C0B7F08A-AB6B-49B9-A8FD-1F25709D42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82" y="1464911"/>
            <a:ext cx="4492978" cy="220155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7" name="Picture 16" descr="A glass of wine&#10;&#10;Description automatically generated">
            <a:extLst>
              <a:ext uri="{FF2B5EF4-FFF2-40B4-BE49-F238E27FC236}">
                <a16:creationId xmlns:a16="http://schemas.microsoft.com/office/drawing/2014/main" id="{5650179A-25D7-4993-B239-2A9B5A3DB3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054" y="1464910"/>
            <a:ext cx="5049310" cy="220155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8397806-1C7B-49FA-BC13-4DA24838522A}"/>
              </a:ext>
            </a:extLst>
          </p:cNvPr>
          <p:cNvSpPr txBox="1"/>
          <p:nvPr/>
        </p:nvSpPr>
        <p:spPr>
          <a:xfrm>
            <a:off x="673882" y="1095578"/>
            <a:ext cx="447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80% fat and low carbs, but “pairable” recipes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E06837-56E9-41CB-A99E-B84E11778C32}"/>
              </a:ext>
            </a:extLst>
          </p:cNvPr>
          <p:cNvSpPr txBox="1"/>
          <p:nvPr/>
        </p:nvSpPr>
        <p:spPr>
          <a:xfrm>
            <a:off x="3981995" y="3839012"/>
            <a:ext cx="4627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MANY portfolio wine brands fit the ideal profile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7B4B3A2-00DD-4407-8524-D20FF2F02312}"/>
              </a:ext>
            </a:extLst>
          </p:cNvPr>
          <p:cNvSpPr txBox="1"/>
          <p:nvPr/>
        </p:nvSpPr>
        <p:spPr>
          <a:xfrm>
            <a:off x="6805481" y="1092929"/>
            <a:ext cx="4712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REALLY want to rationalize not giving up alcohol  </a:t>
            </a:r>
          </a:p>
        </p:txBody>
      </p:sp>
    </p:spTree>
    <p:extLst>
      <p:ext uri="{BB962C8B-B14F-4D97-AF65-F5344CB8AC3E}">
        <p14:creationId xmlns:p14="http://schemas.microsoft.com/office/powerpoint/2010/main" val="34652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9EDA6-90E1-4609-897B-91464305B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978E7-EB5A-4D01-A088-45C7A6C93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6961"/>
            <a:ext cx="10890956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/>
              <a:t>QUESTION:</a:t>
            </a:r>
          </a:p>
          <a:p>
            <a:r>
              <a:rPr lang="en-US" sz="1800" dirty="0"/>
              <a:t>Can we infer if the r/wine and r/keto subreddits are similar or different?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IMPLICATIONS:</a:t>
            </a:r>
          </a:p>
          <a:p>
            <a:r>
              <a:rPr lang="en-US" sz="1800" dirty="0"/>
              <a:t>If similar, it may be an investment opportunity to drive trial and awareness of brands among keto consumers. </a:t>
            </a:r>
          </a:p>
          <a:p>
            <a:r>
              <a:rPr lang="en-US" sz="1800" dirty="0"/>
              <a:t>If not, more evaluation will be needed.</a:t>
            </a:r>
          </a:p>
          <a:p>
            <a:endParaRPr lang="en-US" sz="1800" b="1" dirty="0"/>
          </a:p>
          <a:p>
            <a:pPr marL="0" indent="0">
              <a:buNone/>
            </a:pPr>
            <a:r>
              <a:rPr lang="en-US" sz="1800" b="1" dirty="0"/>
              <a:t>APPROACH:</a:t>
            </a:r>
          </a:p>
          <a:p>
            <a:r>
              <a:rPr lang="en-US" sz="1800" dirty="0"/>
              <a:t>Capture an equal amount of text based reddit posts from both subreddits (2800 each)</a:t>
            </a:r>
          </a:p>
          <a:p>
            <a:r>
              <a:rPr lang="en-US" sz="1800" dirty="0"/>
              <a:t>Use Natural Language Programming (NLP) and Text Feature Extraction methods to classify reddit posts</a:t>
            </a:r>
          </a:p>
          <a:p>
            <a:r>
              <a:rPr lang="en-US" sz="1800" dirty="0"/>
              <a:t>Build regression models that will help address the question</a:t>
            </a:r>
          </a:p>
          <a:p>
            <a:r>
              <a:rPr lang="en-US" sz="1800" dirty="0"/>
              <a:t>Evaluate results and share recommendations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87642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6612-572E-40FA-B883-28A37C223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5F7E745-69B6-49B1-B162-AC0765D71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408" y="1549018"/>
            <a:ext cx="5246295" cy="3353564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6735EE2-61B4-439A-91E8-93906056C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56" y="1509507"/>
            <a:ext cx="5055752" cy="335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688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6612-572E-40FA-B883-28A37C223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6367"/>
            <a:ext cx="10515600" cy="1325563"/>
          </a:xfrm>
        </p:spPr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D05C87-397C-4C4F-AB18-DB389BA05C58}"/>
              </a:ext>
            </a:extLst>
          </p:cNvPr>
          <p:cNvSpPr/>
          <p:nvPr/>
        </p:nvSpPr>
        <p:spPr>
          <a:xfrm>
            <a:off x="7320536" y="4250266"/>
            <a:ext cx="4724708" cy="152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5A34C2-71E3-4493-A32B-440684B88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489" y="556860"/>
            <a:ext cx="6863485" cy="50369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146BB12-DC2E-4DEE-A6F8-F92F68544EAA}"/>
              </a:ext>
            </a:extLst>
          </p:cNvPr>
          <p:cNvSpPr txBox="1"/>
          <p:nvPr/>
        </p:nvSpPr>
        <p:spPr>
          <a:xfrm>
            <a:off x="838200" y="1535289"/>
            <a:ext cx="349939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OBSERVATIONS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Distribution of outcomes show a very clear distinction between these two subreddits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Even if the two words with the highest frequency were removed from the analysis, there would be very little overlap in their distribution</a:t>
            </a:r>
          </a:p>
        </p:txBody>
      </p:sp>
    </p:spTree>
    <p:extLst>
      <p:ext uri="{BB962C8B-B14F-4D97-AF65-F5344CB8AC3E}">
        <p14:creationId xmlns:p14="http://schemas.microsoft.com/office/powerpoint/2010/main" val="3314194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6612-572E-40FA-B883-28A37C223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516FD8-1840-44CA-A913-34B0CB0B80BE}"/>
              </a:ext>
            </a:extLst>
          </p:cNvPr>
          <p:cNvSpPr/>
          <p:nvPr/>
        </p:nvSpPr>
        <p:spPr>
          <a:xfrm>
            <a:off x="7320536" y="4250266"/>
            <a:ext cx="4724708" cy="152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3209F3-AD79-476F-AF4A-3FF59046F5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465" y="534457"/>
            <a:ext cx="6868133" cy="50648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6E5E48-A8A3-41F4-8DB3-9072010872F3}"/>
              </a:ext>
            </a:extLst>
          </p:cNvPr>
          <p:cNvSpPr txBox="1"/>
          <p:nvPr/>
        </p:nvSpPr>
        <p:spPr>
          <a:xfrm>
            <a:off x="784577" y="1557866"/>
            <a:ext cx="36293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98.4% of observations predicted correctly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High accuracy infers the two subreddits are dissimilar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r>
              <a:rPr lang="en-US" b="1" dirty="0">
                <a:latin typeface="+mj-lt"/>
              </a:rPr>
              <a:t>ROC CURVE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99.2% sensitivity indicates we are correctly predicting positives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Baseline – no majority (50/50)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The further away from the baseline, the more difference is inferred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09241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A858D-4876-4EF5-8B2E-9D680E03C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and</a:t>
            </a:r>
            <a:r>
              <a:rPr lang="en-US" baseline="0" dirty="0"/>
              <a:t> Next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47B1-63B4-49F6-A803-63B13B7DE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7759"/>
            <a:ext cx="10515600" cy="4351338"/>
          </a:xfrm>
        </p:spPr>
        <p:txBody>
          <a:bodyPr/>
          <a:lstStyle/>
          <a:p>
            <a:r>
              <a:rPr lang="en-US" dirty="0"/>
              <a:t>Activating r/keto not viable without more analysis at this time</a:t>
            </a:r>
          </a:p>
          <a:p>
            <a:pPr lvl="1"/>
            <a:r>
              <a:rPr lang="en-US" dirty="0"/>
              <a:t>It could be a great “wine pairing” marketing opportunity</a:t>
            </a:r>
          </a:p>
          <a:p>
            <a:pPr lvl="1"/>
            <a:r>
              <a:rPr lang="en-US" dirty="0"/>
              <a:t>This particular forum may not be ready for it</a:t>
            </a:r>
          </a:p>
          <a:p>
            <a:pPr lvl="1"/>
            <a:endParaRPr lang="en-US" dirty="0"/>
          </a:p>
          <a:p>
            <a:r>
              <a:rPr lang="en-US" dirty="0"/>
              <a:t>Consider evaluating other subreddits</a:t>
            </a:r>
          </a:p>
          <a:p>
            <a:pPr lvl="1"/>
            <a:r>
              <a:rPr lang="en-US" dirty="0"/>
              <a:t>r/weight watchers (41k), r/loseit (2.0m), r/nutrition(684k)</a:t>
            </a:r>
          </a:p>
          <a:p>
            <a:pPr lvl="1"/>
            <a:endParaRPr lang="en-US" dirty="0"/>
          </a:p>
          <a:p>
            <a:r>
              <a:rPr lang="en-US" dirty="0"/>
              <a:t>Open analysis to other social media platforms and channels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588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w Cen MT-Rockwell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339</TotalTime>
  <Words>372</Words>
  <Application>Microsoft Office PowerPoint</Application>
  <PresentationFormat>Widescreen</PresentationFormat>
  <Paragraphs>63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Rockwell</vt:lpstr>
      <vt:lpstr>Tw Cen MT</vt:lpstr>
      <vt:lpstr>Office Theme</vt:lpstr>
      <vt:lpstr>READY FOR REDDIT? </vt:lpstr>
      <vt:lpstr>OVERVIEW</vt:lpstr>
      <vt:lpstr>BRAND TEAM REQUEST</vt:lpstr>
      <vt:lpstr>IS THERE AN OPPORTUNITY?</vt:lpstr>
      <vt:lpstr>METHODOLOGY</vt:lpstr>
      <vt:lpstr>ANALYSIS</vt:lpstr>
      <vt:lpstr>ANALYSIS</vt:lpstr>
      <vt:lpstr>ANALYSIS</vt:lpstr>
      <vt:lpstr>Recommendations and 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Tony Bosco</dc:creator>
  <cp:lastModifiedBy>Tony Bosco</cp:lastModifiedBy>
  <cp:revision>2</cp:revision>
  <dcterms:created xsi:type="dcterms:W3CDTF">2020-01-28T16:08:06Z</dcterms:created>
  <dcterms:modified xsi:type="dcterms:W3CDTF">2020-01-31T01:31:18Z</dcterms:modified>
</cp:coreProperties>
</file>

<file path=docProps/thumbnail.jpeg>
</file>